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5143500" cy="9144000"/>
  <p:embeddedFontLst>
    <p:embeddedFont>
      <p:font typeface="Open Sans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>
          <p15:clr>
            <a:srgbClr val="747775"/>
          </p15:clr>
        </p15:guide>
      </p15:sldGuideLst>
    </p:ext>
    <p:ext uri="GoogleSlidesCustomDataVersion2">
      <go:slidesCustomData xmlns:go="http://customooxmlschemas.google.com/" r:id="rId18" roundtripDataSignature="AMtx7mi2oUHjCVO2W2B0cv5oGsPI0Gpa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-bold.fntdata"/><Relationship Id="rId14" Type="http://schemas.openxmlformats.org/officeDocument/2006/relationships/font" Target="fonts/OpenSans-regular.fntdata"/><Relationship Id="rId17" Type="http://schemas.openxmlformats.org/officeDocument/2006/relationships/font" Target="fonts/OpenSans-boldItalic.fntdata"/><Relationship Id="rId16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" name="Google Shape;4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" name="Google Shape;5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bg>
      <p:bgPr>
        <a:solidFill>
          <a:srgbClr val="000000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" name="Google Shape;1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bg>
      <p:bgPr>
        <a:solidFill>
          <a:srgbClr val="000000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" name="Google Shape;1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bg>
      <p:bgPr>
        <a:solidFill>
          <a:srgbClr val="000000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" name="Google Shape;1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bg>
      <p:bgPr>
        <a:solidFill>
          <a:srgbClr val="000000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" name="Google Shape;20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bg>
      <p:bgPr>
        <a:solidFill>
          <a:srgbClr val="000000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" name="Google Shape;2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bg>
      <p:bgPr>
        <a:solidFill>
          <a:srgbClr val="000000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" name="Google Shape;2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bg>
      <p:bgPr>
        <a:solidFill>
          <a:srgbClr val="000000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9" name="Google Shape;2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bg>
      <p:bgPr>
        <a:solidFill>
          <a:srgbClr val="000000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2" name="Google Shape;3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bg>
      <p:bgPr>
        <a:solidFill>
          <a:srgbClr val="000000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5" name="Google Shape;3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bg>
      <p:bgPr>
        <a:solidFill>
          <a:srgbClr val="000000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8" name="Google Shape;3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6" name="Google Shape;4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"/>
          <p:cNvSpPr/>
          <p:nvPr/>
        </p:nvSpPr>
        <p:spPr>
          <a:xfrm>
            <a:off x="3925119" y="1937370"/>
            <a:ext cx="3544119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rgbClr val="998500"/>
              </a:buClr>
              <a:buSzPts val="2750"/>
              <a:buFont typeface="Open Sans"/>
              <a:buNone/>
            </a:pPr>
            <a:r>
              <a:rPr b="0" i="0" lang="en-US" sz="2750" u="none" cap="none" strike="noStrike">
                <a:solidFill>
                  <a:srgbClr val="FFDD00"/>
                </a:solidFill>
                <a:latin typeface="Open Sans"/>
                <a:ea typeface="Open Sans"/>
                <a:cs typeface="Open Sans"/>
                <a:sym typeface="Open Sans"/>
              </a:rPr>
              <a:t>Active Patrol</a:t>
            </a:r>
            <a:endParaRPr b="0" i="0" sz="2750" u="none" cap="none" strike="noStrike">
              <a:solidFill>
                <a:srgbClr val="FFDD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3925119" y="2592958"/>
            <a:ext cx="472276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090"/>
              </a:lnSpc>
              <a:spcBef>
                <a:spcPts val="0"/>
              </a:spcBef>
              <a:spcAft>
                <a:spcPts val="0"/>
              </a:spcAft>
              <a:buClr>
                <a:srgbClr val="B88E23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B88E23"/>
                </a:solidFill>
                <a:latin typeface="Open Sans"/>
                <a:ea typeface="Open Sans"/>
                <a:cs typeface="Open Sans"/>
                <a:sym typeface="Open Sans"/>
              </a:rPr>
              <a:t>Gestão Inteligente de Patrulhamento e Monitoramento Operacional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3925119" y="2979241"/>
            <a:ext cx="472276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09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Controle total da operação. Em tempo real. Na palma da sua mão.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1" title="Logo amarela e preto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9251" y="-248473"/>
            <a:ext cx="1741152" cy="97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" title="logo ebs brasil png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01075" y="500303"/>
            <a:ext cx="752799" cy="23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7" name="Google Shape;5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"/>
          <p:cNvSpPr/>
          <p:nvPr/>
        </p:nvSpPr>
        <p:spPr>
          <a:xfrm>
            <a:off x="496119" y="461367"/>
            <a:ext cx="4722763" cy="7974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998500"/>
              </a:buClr>
              <a:buSzPts val="2500"/>
              <a:buFont typeface="Open Sans"/>
              <a:buNone/>
            </a:pPr>
            <a:r>
              <a:rPr b="0" i="0" lang="en-US" sz="2500" u="none" cap="none" strike="noStrike">
                <a:solidFill>
                  <a:srgbClr val="998500"/>
                </a:solidFill>
                <a:latin typeface="Open Sans"/>
                <a:ea typeface="Open Sans"/>
                <a:cs typeface="Open Sans"/>
                <a:sym typeface="Open Sans"/>
              </a:rPr>
              <a:t>O Problema que Você Conhece Bem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496119" y="1430982"/>
            <a:ext cx="4722763" cy="726653"/>
          </a:xfrm>
          <a:prstGeom prst="roundRect">
            <a:avLst>
              <a:gd fmla="val 7375" name="adj"/>
            </a:avLst>
          </a:prstGeom>
          <a:solidFill>
            <a:srgbClr val="FFF8CC"/>
          </a:solidFill>
          <a:ln cap="flat" cmpd="sng" w="952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628427" y="1563291"/>
            <a:ext cx="1594842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250"/>
              <a:buFont typeface="Open Sans"/>
              <a:buNone/>
            </a:pPr>
            <a:r>
              <a:rPr b="0" i="0" lang="en-US" sz="12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Sem Rastreabilidade</a:t>
            </a:r>
            <a:endParaRPr b="0" i="0" sz="1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628427" y="1831404"/>
            <a:ext cx="4458146" cy="193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Impossível comprovar que as rondas foram feitas corretamente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496119" y="2272457"/>
            <a:ext cx="4722763" cy="726653"/>
          </a:xfrm>
          <a:prstGeom prst="roundRect">
            <a:avLst>
              <a:gd fmla="val 7375" name="adj"/>
            </a:avLst>
          </a:prstGeom>
          <a:solidFill>
            <a:srgbClr val="FFF8CC"/>
          </a:solidFill>
          <a:ln cap="flat" cmpd="sng" w="952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628427" y="2404765"/>
            <a:ext cx="1594842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250"/>
              <a:buFont typeface="Open Sans"/>
              <a:buNone/>
            </a:pPr>
            <a:r>
              <a:rPr b="0" i="0" lang="en-US" sz="12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Comunicação Falha</a:t>
            </a:r>
            <a:endParaRPr b="0" i="0" sz="1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628427" y="2672879"/>
            <a:ext cx="4458146" cy="193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Equipes em campo sem canal confiável com a central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/>
          <p:nvPr/>
        </p:nvSpPr>
        <p:spPr>
          <a:xfrm>
            <a:off x="496119" y="3113931"/>
            <a:ext cx="4722763" cy="726653"/>
          </a:xfrm>
          <a:prstGeom prst="roundRect">
            <a:avLst>
              <a:gd fmla="val 7375" name="adj"/>
            </a:avLst>
          </a:prstGeom>
          <a:solidFill>
            <a:srgbClr val="FFF8CC"/>
          </a:solidFill>
          <a:ln cap="flat" cmpd="sng" w="952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628427" y="3246239"/>
            <a:ext cx="1594842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250"/>
              <a:buFont typeface="Open Sans"/>
              <a:buNone/>
            </a:pPr>
            <a:r>
              <a:rPr b="0" i="0" lang="en-US" sz="12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Processos Manuais</a:t>
            </a:r>
            <a:endParaRPr b="0" i="0" sz="1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628427" y="3514353"/>
            <a:ext cx="4458146" cy="193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Planilhas, papel e controles ultrapassados que geram erros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496119" y="3955405"/>
            <a:ext cx="4722763" cy="726653"/>
          </a:xfrm>
          <a:prstGeom prst="roundRect">
            <a:avLst>
              <a:gd fmla="val 7375" name="adj"/>
            </a:avLst>
          </a:prstGeom>
          <a:solidFill>
            <a:srgbClr val="FFF8CC"/>
          </a:solidFill>
          <a:ln cap="flat" cmpd="sng" w="952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628427" y="4087713"/>
            <a:ext cx="1594842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250"/>
              <a:buFont typeface="Open Sans"/>
              <a:buNone/>
            </a:pPr>
            <a:r>
              <a:rPr b="0" i="0" lang="en-US" sz="12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Baixa Visibilidade</a:t>
            </a:r>
            <a:endParaRPr b="0" i="0" sz="12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628427" y="4355827"/>
            <a:ext cx="4458146" cy="193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Gestores sem informação em tempo real sobre o que acontece no campo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/>
          <p:nvPr/>
        </p:nvSpPr>
        <p:spPr>
          <a:xfrm>
            <a:off x="488379" y="442466"/>
            <a:ext cx="3161481" cy="3488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998500"/>
              </a:buClr>
              <a:buSzPts val="2150"/>
              <a:buFont typeface="Open Sans"/>
              <a:buNone/>
            </a:pPr>
            <a:r>
              <a:rPr b="0" i="0" lang="en-US" sz="2150" u="none" cap="none" strike="noStrike">
                <a:solidFill>
                  <a:srgbClr val="998500"/>
                </a:solidFill>
                <a:latin typeface="Open Sans"/>
                <a:ea typeface="Open Sans"/>
                <a:cs typeface="Open Sans"/>
                <a:sym typeface="Open Sans"/>
              </a:rPr>
              <a:t>A Solução: Active Patrol</a:t>
            </a:r>
            <a:endParaRPr b="0" i="0" sz="21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488379" y="967085"/>
            <a:ext cx="8167241" cy="159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Uma plataforma integrada que digitaliza, monitora e comprova cada etapa da sua operação de segurança.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3" title="Patrol3.png"/>
          <p:cNvPicPr preferRelativeResize="0"/>
          <p:nvPr/>
        </p:nvPicPr>
        <p:blipFill rotWithShape="1">
          <a:blip r:embed="rId3">
            <a:alphaModFix/>
          </a:blip>
          <a:srcRect b="-4471" l="0" r="0" t="-2998"/>
          <a:stretch/>
        </p:blipFill>
        <p:spPr>
          <a:xfrm>
            <a:off x="-16237" y="1426113"/>
            <a:ext cx="4170699" cy="358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"/>
          <p:cNvSpPr/>
          <p:nvPr/>
        </p:nvSpPr>
        <p:spPr>
          <a:xfrm>
            <a:off x="5978872" y="1324496"/>
            <a:ext cx="2681436" cy="833289"/>
          </a:xfrm>
          <a:prstGeom prst="roundRect">
            <a:avLst>
              <a:gd fmla="val 8230" name="adj"/>
            </a:avLst>
          </a:prstGeom>
          <a:solidFill>
            <a:srgbClr val="FFFFFF"/>
          </a:solidFill>
          <a:ln cap="flat" cmpd="sng" w="1427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5964585" y="1324496"/>
            <a:ext cx="57150" cy="833289"/>
          </a:xfrm>
          <a:prstGeom prst="roundRect">
            <a:avLst>
              <a:gd fmla="val 82047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6147643" y="1450404"/>
            <a:ext cx="1395487" cy="174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Gestão de Rondas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6147643" y="1712640"/>
            <a:ext cx="2386757" cy="319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Roteiros digitais com comprovação automática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978872" y="2245668"/>
            <a:ext cx="2681436" cy="673671"/>
          </a:xfrm>
          <a:prstGeom prst="roundRect">
            <a:avLst>
              <a:gd fmla="val 10180" name="adj"/>
            </a:avLst>
          </a:prstGeom>
          <a:solidFill>
            <a:srgbClr val="FFFFFF"/>
          </a:solidFill>
          <a:ln cap="flat" cmpd="sng" w="1427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964585" y="2245668"/>
            <a:ext cx="57150" cy="673671"/>
          </a:xfrm>
          <a:prstGeom prst="roundRect">
            <a:avLst>
              <a:gd fmla="val 82047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6147643" y="2371576"/>
            <a:ext cx="2033215" cy="174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Rastreamento em Tempo Real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6147643" y="2633811"/>
            <a:ext cx="2386757" cy="159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GPS contínuo de todas as equipes em campo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5978872" y="3007221"/>
            <a:ext cx="2681436" cy="833289"/>
          </a:xfrm>
          <a:prstGeom prst="roundRect">
            <a:avLst>
              <a:gd fmla="val 8230" name="adj"/>
            </a:avLst>
          </a:prstGeom>
          <a:solidFill>
            <a:srgbClr val="FFFFFF"/>
          </a:solidFill>
          <a:ln cap="flat" cmpd="sng" w="1427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5964585" y="3007221"/>
            <a:ext cx="57150" cy="833289"/>
          </a:xfrm>
          <a:prstGeom prst="roundRect">
            <a:avLst>
              <a:gd fmla="val 82047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6147643" y="3133130"/>
            <a:ext cx="1395487" cy="174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Auditoria Completa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6147643" y="3395365"/>
            <a:ext cx="2386757" cy="319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Histórico detalhado de atividades e ocorrências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978872" y="3928393"/>
            <a:ext cx="2681436" cy="673671"/>
          </a:xfrm>
          <a:prstGeom prst="roundRect">
            <a:avLst>
              <a:gd fmla="val 10180" name="adj"/>
            </a:avLst>
          </a:prstGeom>
          <a:solidFill>
            <a:srgbClr val="FFFFFF"/>
          </a:solidFill>
          <a:ln cap="flat" cmpd="sng" w="1427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5964585" y="3928393"/>
            <a:ext cx="57150" cy="673671"/>
          </a:xfrm>
          <a:prstGeom prst="roundRect">
            <a:avLst>
              <a:gd fmla="val 82047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6147643" y="4054301"/>
            <a:ext cx="1597819" cy="174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Comunicação Integrada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6147643" y="4316537"/>
            <a:ext cx="2386757" cy="159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50"/>
              <a:buFont typeface="Open Sans"/>
              <a:buNone/>
            </a:pPr>
            <a:r>
              <a:rPr b="0" i="0" lang="en-US" sz="8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Central e campo conectados em tempo real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/>
          <p:nvPr/>
        </p:nvSpPr>
        <p:spPr>
          <a:xfrm>
            <a:off x="496119" y="410989"/>
            <a:ext cx="3472904" cy="420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528"/>
              </a:lnSpc>
              <a:spcBef>
                <a:spcPts val="0"/>
              </a:spcBef>
              <a:spcAft>
                <a:spcPts val="0"/>
              </a:spcAft>
              <a:buClr>
                <a:srgbClr val="998500"/>
              </a:buClr>
              <a:buSzPts val="2650"/>
              <a:buFont typeface="Open Sans"/>
              <a:buNone/>
            </a:pPr>
            <a:r>
              <a:rPr b="0" i="0" lang="en-US" sz="2650" u="none" cap="none" strike="noStrike">
                <a:solidFill>
                  <a:srgbClr val="998500"/>
                </a:solidFill>
                <a:latin typeface="Open Sans"/>
                <a:ea typeface="Open Sans"/>
                <a:cs typeface="Open Sans"/>
                <a:sym typeface="Open Sans"/>
              </a:rPr>
              <a:t>Recursos Inteligentes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496119" y="1087710"/>
            <a:ext cx="8151763" cy="21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Tecnologia projetada para cada detalhe da operação de segurança.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2" name="Google Shape;1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441698"/>
            <a:ext cx="269304" cy="26930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/>
          <p:nvPr/>
        </p:nvSpPr>
        <p:spPr>
          <a:xfrm>
            <a:off x="496119" y="1870918"/>
            <a:ext cx="1683469" cy="2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GPS em Tempo Real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496119" y="2158008"/>
            <a:ext cx="3995886" cy="21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Localização contínua de cada agente em campo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5" name="Google Shape;10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1921" y="1441698"/>
            <a:ext cx="269304" cy="26930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/>
          <p:nvPr/>
        </p:nvSpPr>
        <p:spPr>
          <a:xfrm>
            <a:off x="4651921" y="1870918"/>
            <a:ext cx="1683469" cy="2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Botão de Pânico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4651921" y="2158008"/>
            <a:ext cx="3995961" cy="21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Acionamento imediato em situações de risco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8" name="Google Shape;10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119" y="2623914"/>
            <a:ext cx="269304" cy="26930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496119" y="3053135"/>
            <a:ext cx="1683469" cy="2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Registro Fotográfico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496119" y="3340224"/>
            <a:ext cx="3995886" cy="21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Evidências visuais vinculadas a cada ponto de ronda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1" name="Google Shape;11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51921" y="2623914"/>
            <a:ext cx="269304" cy="26930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/>
          <p:nvPr/>
        </p:nvSpPr>
        <p:spPr>
          <a:xfrm>
            <a:off x="4651921" y="3053135"/>
            <a:ext cx="1700510" cy="2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QR Code / NFC / RFID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4651921" y="3340224"/>
            <a:ext cx="3995961" cy="21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Check-in preciso em checkpoints físicos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4" name="Google Shape;11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6119" y="3806130"/>
            <a:ext cx="269304" cy="26930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/>
          <p:nvPr/>
        </p:nvSpPr>
        <p:spPr>
          <a:xfrm>
            <a:off x="496119" y="4235351"/>
            <a:ext cx="1893094" cy="2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Relatórios Automáticos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496119" y="4522440"/>
            <a:ext cx="3995886" cy="21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Dados operacionais gerados sem esforço manual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7" name="Google Shape;117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51921" y="3806130"/>
            <a:ext cx="269304" cy="26930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/>
          <p:nvPr/>
        </p:nvSpPr>
        <p:spPr>
          <a:xfrm>
            <a:off x="4651921" y="4235351"/>
            <a:ext cx="1881485" cy="2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923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Monitoramento Mobile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4651921" y="4522440"/>
            <a:ext cx="3995961" cy="21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Gestão completa pelo smartphone, a qualquer hora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6" title="Aplicativo de ronda para apresentação active patrol.png"/>
          <p:cNvPicPr preferRelativeResize="0"/>
          <p:nvPr/>
        </p:nvPicPr>
        <p:blipFill rotWithShape="1">
          <a:blip r:embed="rId3">
            <a:alphaModFix/>
          </a:blip>
          <a:srcRect b="738" l="-847" r="0" t="817"/>
          <a:stretch/>
        </p:blipFill>
        <p:spPr>
          <a:xfrm>
            <a:off x="-246526" y="-11218"/>
            <a:ext cx="9772376" cy="536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1" name="Google Shape;13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7"/>
          <p:cNvSpPr/>
          <p:nvPr/>
        </p:nvSpPr>
        <p:spPr>
          <a:xfrm>
            <a:off x="488379" y="426021"/>
            <a:ext cx="4738241" cy="872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998500"/>
              </a:buClr>
              <a:buSzPts val="2700"/>
              <a:buFont typeface="Open Sans"/>
              <a:buNone/>
            </a:pPr>
            <a:r>
              <a:rPr b="0" i="0" lang="en-US" sz="2700" u="none" cap="none" strike="noStrike">
                <a:solidFill>
                  <a:srgbClr val="998500"/>
                </a:solidFill>
                <a:latin typeface="Open Sans"/>
                <a:ea typeface="Open Sans"/>
                <a:cs typeface="Open Sans"/>
                <a:sym typeface="Open Sans"/>
              </a:rPr>
              <a:t>Benefícios Reais para a Sua Operação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488379" y="1504206"/>
            <a:ext cx="4738241" cy="3213199"/>
          </a:xfrm>
          <a:prstGeom prst="roundRect">
            <a:avLst>
              <a:gd fmla="val 1824" name="adj"/>
            </a:avLst>
          </a:prstGeom>
          <a:solidFill>
            <a:srgbClr val="FFF8CC"/>
          </a:solidFill>
          <a:ln cap="flat" cmpd="sng" w="952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493142" y="1508968"/>
            <a:ext cx="4728716" cy="800919"/>
          </a:xfrm>
          <a:prstGeom prst="roundRect">
            <a:avLst>
              <a:gd fmla="val 7318" name="adj"/>
            </a:avLst>
          </a:prstGeom>
          <a:solidFill>
            <a:srgbClr val="FFF8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855813" y="1648495"/>
            <a:ext cx="17442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50"/>
              <a:buFont typeface="Open Sans"/>
              <a:buNone/>
            </a:pPr>
            <a:r>
              <a:rPr b="0" i="0" lang="en-US" sz="13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Controle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632668" y="1948904"/>
            <a:ext cx="4449663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Visibilidade total de cada agente e atividade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493142" y="2309887"/>
            <a:ext cx="4728716" cy="800919"/>
          </a:xfrm>
          <a:prstGeom prst="rect">
            <a:avLst/>
          </a:prstGeom>
          <a:solidFill>
            <a:srgbClr val="FFF8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493142" y="2309887"/>
            <a:ext cx="4728716" cy="19050"/>
          </a:xfrm>
          <a:prstGeom prst="roundRect">
            <a:avLst>
              <a:gd fmla="val 307674" name="adj"/>
            </a:avLst>
          </a:prstGeom>
          <a:solidFill>
            <a:srgbClr val="E5DE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844656" y="2449413"/>
            <a:ext cx="17442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50"/>
              <a:buFont typeface="Open Sans"/>
              <a:buNone/>
            </a:pPr>
            <a:r>
              <a:rPr b="0" i="0" lang="en-US" sz="13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Transparência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599193" y="2778473"/>
            <a:ext cx="4449600" cy="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Relatórios automáticos para seus clientes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493142" y="3110805"/>
            <a:ext cx="4728600" cy="801000"/>
          </a:xfrm>
          <a:prstGeom prst="rect">
            <a:avLst/>
          </a:prstGeom>
          <a:solidFill>
            <a:srgbClr val="FFF8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493142" y="3110805"/>
            <a:ext cx="4728716" cy="19050"/>
          </a:xfrm>
          <a:prstGeom prst="roundRect">
            <a:avLst>
              <a:gd fmla="val 307674" name="adj"/>
            </a:avLst>
          </a:prstGeom>
          <a:solidFill>
            <a:srgbClr val="E5DE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878128" y="3250332"/>
            <a:ext cx="17442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50"/>
              <a:buFont typeface="Open Sans"/>
              <a:buNone/>
            </a:pPr>
            <a:r>
              <a:rPr b="0" i="0" lang="en-US" sz="13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Velocidade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632668" y="3550741"/>
            <a:ext cx="4449663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Resposta mais rápida a ocorrências e emergências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493142" y="3911724"/>
            <a:ext cx="4728716" cy="800919"/>
          </a:xfrm>
          <a:prstGeom prst="rect">
            <a:avLst/>
          </a:prstGeom>
          <a:solidFill>
            <a:srgbClr val="FFF8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493142" y="3911724"/>
            <a:ext cx="4728716" cy="19050"/>
          </a:xfrm>
          <a:prstGeom prst="roundRect">
            <a:avLst>
              <a:gd fmla="val 307674" name="adj"/>
            </a:avLst>
          </a:prstGeom>
          <a:solidFill>
            <a:srgbClr val="E5DE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889206" y="4032200"/>
            <a:ext cx="17442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50"/>
              <a:buFont typeface="Open Sans"/>
              <a:buNone/>
            </a:pPr>
            <a:r>
              <a:rPr b="0" i="0" lang="en-US" sz="13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Produtividade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632668" y="4351660"/>
            <a:ext cx="4449663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50"/>
              <a:buFont typeface="Open Sans"/>
              <a:buNone/>
            </a:pPr>
            <a:r>
              <a:rPr b="0" i="0" lang="en-US" sz="10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Menos tempo em burocracia, mais foco na operação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7" title="vecteezy_like-or-correct-symbol-confirmed-or-approved-button-check_18842660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203" y="1628019"/>
            <a:ext cx="218102" cy="218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7" title="vecteezy_like-or-correct-symbol-confirmed-or-approved-button-check_18842660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203" y="2430319"/>
            <a:ext cx="218102" cy="218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 title="vecteezy_like-or-correct-symbol-confirmed-or-approved-button-check_18842660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203" y="4025202"/>
            <a:ext cx="218102" cy="218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 title="vecteezy_like-or-correct-symbol-confirmed-or-approved-button-check_18842660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203" y="3247219"/>
            <a:ext cx="218102" cy="218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/>
          <p:nvPr/>
        </p:nvSpPr>
        <p:spPr>
          <a:xfrm>
            <a:off x="496119" y="1094556"/>
            <a:ext cx="3716313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rgbClr val="998500"/>
              </a:buClr>
              <a:buSzPts val="2750"/>
              <a:buFont typeface="Open Sans"/>
              <a:buNone/>
            </a:pPr>
            <a:r>
              <a:rPr b="0" i="0" lang="en-US" sz="2750" u="none" cap="none" strike="noStrike">
                <a:solidFill>
                  <a:srgbClr val="998500"/>
                </a:solidFill>
                <a:latin typeface="Open Sans"/>
                <a:ea typeface="Open Sans"/>
                <a:cs typeface="Open Sans"/>
                <a:sym typeface="Open Sans"/>
              </a:rPr>
              <a:t>Segmentos Atendidos</a:t>
            </a:r>
            <a:endParaRPr b="0" i="0" sz="2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496119" y="1821061"/>
            <a:ext cx="815176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09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A Active Patrol atende operações de qualquer porte e segmento — onde há segurança, há uma solução.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0" name="Google Shape;1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2207344"/>
            <a:ext cx="1104900" cy="68282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8"/>
          <p:cNvSpPr/>
          <p:nvPr/>
        </p:nvSpPr>
        <p:spPr>
          <a:xfrm>
            <a:off x="496119" y="3067348"/>
            <a:ext cx="1905000" cy="442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50"/>
              <a:buFont typeface="Open Sans"/>
              <a:buNone/>
            </a:pPr>
            <a:r>
              <a:rPr b="0" i="0" lang="en-US" sz="13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Segurança Patrimonial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496119" y="3373840"/>
            <a:ext cx="1905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09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Empresas e vigilância privada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3" name="Google Shape;16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8298" y="2207344"/>
            <a:ext cx="1104900" cy="68282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/>
          <p:nvPr/>
        </p:nvSpPr>
        <p:spPr>
          <a:xfrm>
            <a:off x="2578298" y="3067348"/>
            <a:ext cx="1772022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50"/>
              <a:buFont typeface="Open Sans"/>
              <a:buNone/>
            </a:pPr>
            <a:r>
              <a:rPr b="0" i="0" lang="en-US" sz="13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Condomínios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2511823" y="3373859"/>
            <a:ext cx="19050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09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Residenciais e comerciais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6" name="Google Shape;16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60553" y="2207344"/>
            <a:ext cx="1104900" cy="68282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8"/>
          <p:cNvSpPr/>
          <p:nvPr/>
        </p:nvSpPr>
        <p:spPr>
          <a:xfrm>
            <a:off x="4660553" y="3067348"/>
            <a:ext cx="1772022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50"/>
              <a:buFont typeface="Open Sans"/>
              <a:buNone/>
            </a:pPr>
            <a:r>
              <a:rPr b="0" i="0" lang="en-US" sz="13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Shoppings &amp; Varejo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4660553" y="3373859"/>
            <a:ext cx="1905074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09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Alto fluxo de pessoas e ativos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9" name="Google Shape;16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2807" y="2207344"/>
            <a:ext cx="1104900" cy="68282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/>
          <p:nvPr/>
        </p:nvSpPr>
        <p:spPr>
          <a:xfrm>
            <a:off x="6742807" y="3067348"/>
            <a:ext cx="1772022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350"/>
              <a:buFont typeface="Open Sans"/>
              <a:buNone/>
            </a:pPr>
            <a:r>
              <a:rPr b="0" i="0" lang="en-US" sz="135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Indústria &amp; Logística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6742807" y="3373859"/>
            <a:ext cx="1905074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09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Plantas, galpões e frotas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7" name="Google Shape;17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/>
          <p:nvPr/>
        </p:nvSpPr>
        <p:spPr>
          <a:xfrm>
            <a:off x="3925119" y="409203"/>
            <a:ext cx="2810991" cy="3322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829"/>
              </a:lnSpc>
              <a:spcBef>
                <a:spcPts val="0"/>
              </a:spcBef>
              <a:spcAft>
                <a:spcPts val="0"/>
              </a:spcAft>
              <a:buClr>
                <a:srgbClr val="998500"/>
              </a:buClr>
              <a:buSzPts val="2050"/>
              <a:buFont typeface="Open Sans"/>
              <a:buNone/>
            </a:pPr>
            <a:r>
              <a:rPr b="0" i="0" lang="en-US" sz="2050" u="none" cap="none" strike="noStrike">
                <a:solidFill>
                  <a:srgbClr val="998500"/>
                </a:solidFill>
                <a:latin typeface="Open Sans"/>
                <a:ea typeface="Open Sans"/>
                <a:cs typeface="Open Sans"/>
                <a:sym typeface="Open Sans"/>
              </a:rPr>
              <a:t>Por que Active Patrol?</a:t>
            </a:r>
            <a:endParaRPr b="0" i="0" sz="2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3925119" y="1020514"/>
            <a:ext cx="4722763" cy="749052"/>
          </a:xfrm>
          <a:prstGeom prst="roundRect">
            <a:avLst>
              <a:gd fmla="val 9156" name="adj"/>
            </a:avLst>
          </a:prstGeom>
          <a:solidFill>
            <a:srgbClr val="FFFFFF"/>
          </a:solidFill>
          <a:ln cap="flat" cmpd="sng" w="1427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3925119" y="1006227"/>
            <a:ext cx="4722763" cy="57150"/>
          </a:xfrm>
          <a:prstGeom prst="roundRect">
            <a:avLst>
              <a:gd fmla="val 78140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6127031" y="861045"/>
            <a:ext cx="318939" cy="318939"/>
          </a:xfrm>
          <a:prstGeom prst="roundRect">
            <a:avLst>
              <a:gd fmla="val 179188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82" name="Google Shape;18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22727" y="956667"/>
            <a:ext cx="127546" cy="12754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9"/>
          <p:cNvSpPr/>
          <p:nvPr/>
        </p:nvSpPr>
        <p:spPr>
          <a:xfrm>
            <a:off x="4045669" y="1286321"/>
            <a:ext cx="1329035" cy="166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Tecnologia Nossa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4045669" y="1500188"/>
            <a:ext cx="4481661" cy="1488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00"/>
              <a:buFont typeface="Open Sans"/>
              <a:buNone/>
            </a:pPr>
            <a:r>
              <a:rPr b="0" i="0" lang="en-US" sz="8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Criamos e fabricamos nossos próprios produto para te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3925119" y="2008733"/>
            <a:ext cx="4722763" cy="749052"/>
          </a:xfrm>
          <a:prstGeom prst="roundRect">
            <a:avLst>
              <a:gd fmla="val 9156" name="adj"/>
            </a:avLst>
          </a:prstGeom>
          <a:solidFill>
            <a:srgbClr val="FFFFFF"/>
          </a:solidFill>
          <a:ln cap="flat" cmpd="sng" w="1427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3925119" y="1994446"/>
            <a:ext cx="4722763" cy="57150"/>
          </a:xfrm>
          <a:prstGeom prst="roundRect">
            <a:avLst>
              <a:gd fmla="val 78140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6127031" y="1849264"/>
            <a:ext cx="318939" cy="318939"/>
          </a:xfrm>
          <a:prstGeom prst="roundRect">
            <a:avLst>
              <a:gd fmla="val 179188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88" name="Google Shape;18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22727" y="1944886"/>
            <a:ext cx="127546" cy="12754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9"/>
          <p:cNvSpPr/>
          <p:nvPr/>
        </p:nvSpPr>
        <p:spPr>
          <a:xfrm>
            <a:off x="4045669" y="2274540"/>
            <a:ext cx="1329035" cy="166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Operação Integrada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4045669" y="2488406"/>
            <a:ext cx="4481661" cy="1488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00"/>
              <a:buFont typeface="Open Sans"/>
              <a:buNone/>
            </a:pPr>
            <a:r>
              <a:rPr b="0" i="0" lang="en-US" sz="8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Hardware + Software + App em um único ecossistema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3925119" y="2996952"/>
            <a:ext cx="4722763" cy="749052"/>
          </a:xfrm>
          <a:prstGeom prst="roundRect">
            <a:avLst>
              <a:gd fmla="val 9156" name="adj"/>
            </a:avLst>
          </a:prstGeom>
          <a:solidFill>
            <a:srgbClr val="FFFFFF"/>
          </a:solidFill>
          <a:ln cap="flat" cmpd="sng" w="1427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3925119" y="2982664"/>
            <a:ext cx="4722763" cy="57150"/>
          </a:xfrm>
          <a:prstGeom prst="roundRect">
            <a:avLst>
              <a:gd fmla="val 78140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6127031" y="2837483"/>
            <a:ext cx="318939" cy="318939"/>
          </a:xfrm>
          <a:prstGeom prst="roundRect">
            <a:avLst>
              <a:gd fmla="val 179188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94" name="Google Shape;19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22727" y="2933105"/>
            <a:ext cx="127546" cy="12754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9"/>
          <p:cNvSpPr/>
          <p:nvPr/>
        </p:nvSpPr>
        <p:spPr>
          <a:xfrm>
            <a:off x="4045669" y="3262759"/>
            <a:ext cx="1329035" cy="166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Escalável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4045669" y="3476625"/>
            <a:ext cx="4481661" cy="1488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00"/>
              <a:buFont typeface="Open Sans"/>
              <a:buNone/>
            </a:pPr>
            <a:r>
              <a:rPr b="0" i="0" lang="en-US" sz="8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Do time pequeno à grande operação corporativa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3925119" y="3985171"/>
            <a:ext cx="4722763" cy="749052"/>
          </a:xfrm>
          <a:prstGeom prst="roundRect">
            <a:avLst>
              <a:gd fmla="val 9156" name="adj"/>
            </a:avLst>
          </a:prstGeom>
          <a:solidFill>
            <a:srgbClr val="FFFFFF"/>
          </a:solidFill>
          <a:ln cap="flat" cmpd="sng" w="14275">
            <a:solidFill>
              <a:srgbClr val="E5DE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3925119" y="3970883"/>
            <a:ext cx="4722763" cy="57150"/>
          </a:xfrm>
          <a:prstGeom prst="roundRect">
            <a:avLst>
              <a:gd fmla="val 78140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6127031" y="3825701"/>
            <a:ext cx="318939" cy="318939"/>
          </a:xfrm>
          <a:prstGeom prst="roundRect">
            <a:avLst>
              <a:gd fmla="val 179188" name="adj"/>
            </a:avLst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0" name="Google Shape;200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2727" y="3921323"/>
            <a:ext cx="127546" cy="12754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9"/>
          <p:cNvSpPr/>
          <p:nvPr/>
        </p:nvSpPr>
        <p:spPr>
          <a:xfrm>
            <a:off x="4045669" y="4250978"/>
            <a:ext cx="1557858" cy="166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Inteligência Operacional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4045669" y="4464844"/>
            <a:ext cx="4481661" cy="1488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800"/>
              <a:buFont typeface="Open Sans"/>
              <a:buNone/>
            </a:pPr>
            <a:r>
              <a:rPr b="0" i="0" lang="en-US" sz="800" u="none" cap="none" strike="noStrike">
                <a:solidFill>
                  <a:srgbClr val="121212"/>
                </a:solidFill>
                <a:latin typeface="Open Sans"/>
                <a:ea typeface="Open Sans"/>
                <a:cs typeface="Open Sans"/>
                <a:sym typeface="Open Sans"/>
              </a:rPr>
              <a:t>Dados que geram decisões mais rápidas e precisas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